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9" r:id="rId4"/>
    <p:sldId id="258" r:id="rId5"/>
    <p:sldId id="276" r:id="rId6"/>
    <p:sldId id="275" r:id="rId7"/>
    <p:sldId id="271" r:id="rId8"/>
    <p:sldId id="270" r:id="rId9"/>
    <p:sldId id="263" r:id="rId10"/>
    <p:sldId id="273" r:id="rId11"/>
    <p:sldId id="261" r:id="rId12"/>
    <p:sldId id="262" r:id="rId13"/>
    <p:sldId id="286" r:id="rId14"/>
    <p:sldId id="272" r:id="rId15"/>
    <p:sldId id="268" r:id="rId16"/>
    <p:sldId id="264" r:id="rId17"/>
    <p:sldId id="267" r:id="rId18"/>
    <p:sldId id="266" r:id="rId19"/>
    <p:sldId id="274" r:id="rId20"/>
    <p:sldId id="269" r:id="rId21"/>
    <p:sldId id="277" r:id="rId22"/>
    <p:sldId id="278" r:id="rId23"/>
    <p:sldId id="279" r:id="rId24"/>
    <p:sldId id="280" r:id="rId25"/>
    <p:sldId id="257" r:id="rId26"/>
    <p:sldId id="284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>
        <p:scale>
          <a:sx n="61" d="100"/>
          <a:sy n="61" d="100"/>
        </p:scale>
        <p:origin x="797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6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4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9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7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9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9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9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FAFDEB9-AC75-408E-854A-335B37F28A9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4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underground.com/lite-content/en-US/coronavirus/sources" TargetMode="External"/><Relationship Id="rId3" Type="http://schemas.openxmlformats.org/officeDocument/2006/relationships/hyperlink" Target="https://data.ct.gov/Health-and-Human-Services/COVID-19-Cases-and-Deaths-by-Age-Group/ypz6-8qyf" TargetMode="External"/><Relationship Id="rId7" Type="http://schemas.openxmlformats.org/officeDocument/2006/relationships/hyperlink" Target="https://heavy.com/news/2020/07/florida-covid-19-death-rate-by-age/" TargetMode="External"/><Relationship Id="rId2" Type="http://schemas.openxmlformats.org/officeDocument/2006/relationships/hyperlink" Target="https://data.cdc.gov/NCHS/Provisional-COVID-19-Death-Counts-by-Sex-Age-and-S/9bhg-hcku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vdh.virginia.gov/coronavirus/#COVID-19-resources" TargetMode="External"/><Relationship Id="rId5" Type="http://schemas.openxmlformats.org/officeDocument/2006/relationships/hyperlink" Target="https://dph.georgia.gov/covid-19-daily-status-report" TargetMode="External"/><Relationship Id="rId10" Type="http://schemas.openxmlformats.org/officeDocument/2006/relationships/image" Target="../media/image42.jpeg"/><Relationship Id="rId4" Type="http://schemas.openxmlformats.org/officeDocument/2006/relationships/hyperlink" Target="https://data.ca.gov/dataset/covid-19-cases/resource/339d1c4d-77ab-44a2-9b40-745e64e335f2" TargetMode="External"/><Relationship Id="rId9" Type="http://schemas.openxmlformats.org/officeDocument/2006/relationships/hyperlink" Target="https://www.visualcapitalist.com/mapped-us-senior-population-covid-19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A2B6-17A1-4D0A-9FAC-3F78012B2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1:</a:t>
            </a:r>
            <a:br>
              <a:rPr lang="en-US" dirty="0"/>
            </a:b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Covid-19 Mortality and Age Groups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C4DA4-C6B6-4BB1-8793-61A8437EA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Anas Ziady</a:t>
            </a:r>
          </a:p>
          <a:p>
            <a:r>
              <a:rPr lang="en-US" dirty="0"/>
              <a:t>Shriram Sreedhar</a:t>
            </a:r>
          </a:p>
          <a:p>
            <a:r>
              <a:rPr lang="en-US" dirty="0"/>
              <a:t>Sandra Martinez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2E919B-AB36-4253-B313-D468335D6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349E94B-CE30-4BF0-8AF7-845804F19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E2147-9A68-4911-9AFC-12079AAE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117" y="85725"/>
            <a:ext cx="5426633" cy="3638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719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58A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4AC22F-12FF-48BB-BB21-4623D403A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04" y="801792"/>
            <a:ext cx="9904399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5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E14B-74AD-4B10-8B08-A5CF4C31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54" y="0"/>
            <a:ext cx="10058400" cy="1609344"/>
          </a:xfrm>
        </p:spPr>
        <p:txBody>
          <a:bodyPr/>
          <a:lstStyle/>
          <a:p>
            <a:r>
              <a:rPr lang="en-US" dirty="0"/>
              <a:t>Summary Statistics per State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97B8E-124B-4BD7-9F17-8102A3FE7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389"/>
            <a:ext cx="12112012" cy="2517733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701967-814F-4EBE-9503-D7551ABC0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1021"/>
            <a:ext cx="12192000" cy="25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8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0C02-EA0F-47B7-ACBB-8EA9AA6D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01" y="0"/>
            <a:ext cx="10058400" cy="1609344"/>
          </a:xfrm>
        </p:spPr>
        <p:txBody>
          <a:bodyPr/>
          <a:lstStyle/>
          <a:p>
            <a:r>
              <a:rPr lang="en-US" dirty="0"/>
              <a:t>Summary Statistics per State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E3D85A-0D01-46BF-8703-249BE090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3" y="3759112"/>
            <a:ext cx="11863694" cy="249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E7B27-8B15-43C6-B0B0-228D7928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873"/>
            <a:ext cx="12192000" cy="26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CCCD99C-7D8E-4797-981B-A22148DE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0C743A-8661-482F-9A41-8A7025172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4477E0-CE85-4388-9987-2E6C9BFEC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0CA79-B03E-42D2-AD45-46B9BA89E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85D6C09-FCD4-49C5-90D8-D91E40182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2921E5-E3D2-4B5A-A07C-316D34C35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F32D7B8-7BBB-4AD4-BACD-F75A22736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586F1C-FBDC-4F3A-8AA2-96D32C19A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08703E-1560-43C9-ABCB-C08916E2B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C9F2ED-84EB-4CF2-A2BA-65116EB83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2FA332-8E0D-4081-832F-0EEBB730F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E14B-74AD-4B10-8B08-A5CF4C31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803009"/>
            <a:ext cx="10953136" cy="16047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7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Summary Statistics per State</a:t>
            </a:r>
          </a:p>
        </p:txBody>
      </p:sp>
      <p:pic>
        <p:nvPicPr>
          <p:cNvPr id="1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267A7-AF27-49E8-BE79-7BDC07DFD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719361"/>
            <a:ext cx="12165627" cy="2476833"/>
          </a:xfrm>
        </p:spPr>
      </p:pic>
    </p:spTree>
    <p:extLst>
      <p:ext uri="{BB962C8B-B14F-4D97-AF65-F5344CB8AC3E}">
        <p14:creationId xmlns:p14="http://schemas.microsoft.com/office/powerpoint/2010/main" val="1158922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70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493DF-79C4-47D5-A66B-4FE36858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282" y="801792"/>
            <a:ext cx="941584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ABF7-1D6B-4B69-A10C-ECBE8BCD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per State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CD00D8-1F3D-4F2D-9392-E2B3F3035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698" y="2026354"/>
            <a:ext cx="10884701" cy="39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7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7230-7E8B-489D-8F0B-063B86B7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8DA5BA-93D0-4B21-85F1-25BCE2084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2093976"/>
            <a:ext cx="9143999" cy="24435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5F246-45C4-4593-8C80-0039870F13B4}"/>
              </a:ext>
            </a:extLst>
          </p:cNvPr>
          <p:cNvSpPr txBox="1"/>
          <p:nvPr/>
        </p:nvSpPr>
        <p:spPr>
          <a:xfrm>
            <a:off x="409576" y="2122866"/>
            <a:ext cx="2114549" cy="237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B0F0"/>
                </a:solidFill>
              </a:rPr>
              <a:t>California</a:t>
            </a:r>
          </a:p>
          <a:p>
            <a:pPr algn="r"/>
            <a:r>
              <a:rPr lang="en-US" sz="2400" dirty="0">
                <a:solidFill>
                  <a:srgbClr val="00B0F0"/>
                </a:solidFill>
              </a:rPr>
              <a:t>Connecticut</a:t>
            </a:r>
          </a:p>
          <a:p>
            <a:pPr algn="r"/>
            <a:r>
              <a:rPr lang="en-US" sz="2400" dirty="0">
                <a:solidFill>
                  <a:srgbClr val="00B0F0"/>
                </a:solidFill>
              </a:rPr>
              <a:t>Virginia</a:t>
            </a:r>
          </a:p>
          <a:p>
            <a:pPr algn="r"/>
            <a:r>
              <a:rPr lang="en-US" sz="2400" dirty="0">
                <a:solidFill>
                  <a:srgbClr val="00B0F0"/>
                </a:solidFill>
              </a:rPr>
              <a:t>Florida</a:t>
            </a:r>
          </a:p>
          <a:p>
            <a:pPr algn="r"/>
            <a:r>
              <a:rPr lang="en-US" sz="2400" dirty="0">
                <a:solidFill>
                  <a:srgbClr val="00B0F0"/>
                </a:solidFill>
              </a:rPr>
              <a:t>Georgia</a:t>
            </a:r>
          </a:p>
          <a:p>
            <a:pPr algn="r"/>
            <a:r>
              <a:rPr lang="en-US" sz="2400" dirty="0">
                <a:solidFill>
                  <a:srgbClr val="FF0000"/>
                </a:solidFill>
              </a:rPr>
              <a:t>US Overall</a:t>
            </a:r>
          </a:p>
        </p:txBody>
      </p:sp>
    </p:spTree>
    <p:extLst>
      <p:ext uri="{BB962C8B-B14F-4D97-AF65-F5344CB8AC3E}">
        <p14:creationId xmlns:p14="http://schemas.microsoft.com/office/powerpoint/2010/main" val="353914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2E52-AD15-4D72-8BF5-BF7280E5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 Test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9A87C2-9C45-4654-AA81-F33A87C5F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90" y="2524108"/>
            <a:ext cx="8875958" cy="178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588B8-8ED1-4F00-B05D-D4C141167777}"/>
              </a:ext>
            </a:extLst>
          </p:cNvPr>
          <p:cNvSpPr txBox="1"/>
          <p:nvPr/>
        </p:nvSpPr>
        <p:spPr>
          <a:xfrm>
            <a:off x="590550" y="2809875"/>
            <a:ext cx="1661740" cy="149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California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Connecticut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Virginia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Florida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Georgia</a:t>
            </a:r>
          </a:p>
        </p:txBody>
      </p:sp>
    </p:spTree>
    <p:extLst>
      <p:ext uri="{BB962C8B-B14F-4D97-AF65-F5344CB8AC3E}">
        <p14:creationId xmlns:p14="http://schemas.microsoft.com/office/powerpoint/2010/main" val="25053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CF15-2133-448B-A43A-B0073AE5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092F8D-8367-4B83-8D94-E6C09C92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72" y="2482453"/>
            <a:ext cx="10680428" cy="15498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0B50D-4C01-4B91-A07F-AAAEF079DC60}"/>
              </a:ext>
            </a:extLst>
          </p:cNvPr>
          <p:cNvSpPr txBox="1"/>
          <p:nvPr/>
        </p:nvSpPr>
        <p:spPr>
          <a:xfrm>
            <a:off x="66675" y="2541956"/>
            <a:ext cx="144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</a:rPr>
              <a:t>California</a:t>
            </a:r>
          </a:p>
          <a:p>
            <a:pPr algn="r"/>
            <a:r>
              <a:rPr lang="en-US" dirty="0">
                <a:solidFill>
                  <a:srgbClr val="00B0F0"/>
                </a:solidFill>
              </a:rPr>
              <a:t>Connecticut</a:t>
            </a:r>
          </a:p>
          <a:p>
            <a:pPr algn="r"/>
            <a:r>
              <a:rPr lang="en-US" dirty="0">
                <a:solidFill>
                  <a:srgbClr val="00B0F0"/>
                </a:solidFill>
              </a:rPr>
              <a:t>Virginia</a:t>
            </a:r>
          </a:p>
          <a:p>
            <a:pPr algn="r"/>
            <a:r>
              <a:rPr lang="en-US" dirty="0">
                <a:solidFill>
                  <a:srgbClr val="00B0F0"/>
                </a:solidFill>
              </a:rPr>
              <a:t>Florida</a:t>
            </a:r>
          </a:p>
          <a:p>
            <a:pPr algn="r"/>
            <a:r>
              <a:rPr lang="en-US" dirty="0">
                <a:solidFill>
                  <a:srgbClr val="00B0F0"/>
                </a:solidFill>
              </a:rPr>
              <a:t>Georgia</a:t>
            </a:r>
          </a:p>
        </p:txBody>
      </p:sp>
    </p:spTree>
    <p:extLst>
      <p:ext uri="{BB962C8B-B14F-4D97-AF65-F5344CB8AC3E}">
        <p14:creationId xmlns:p14="http://schemas.microsoft.com/office/powerpoint/2010/main" val="38756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F95E5-D81A-4DB4-B637-A52960A18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48" y="801792"/>
            <a:ext cx="10343511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A5E3-0645-46CE-B025-6EE0BE3B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 Description/Outline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EB0C-0CE6-463B-B0DC-59719C4A2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Covid-19 mortality and older age groups seems to be related. Can we clearly see a correlation between those two parameters across 5 different states within the United States?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Definition: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Older age groups range from 55 years old and above. The populations are going to be divided between working (55 to 64 years old) and non-working* (65 years old and above) age ranges.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*Some people might be working within this age group, but it might not be a significant portion of the population.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2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FBE5-C4FB-4390-ADCC-BA26691B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per Age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63E5B-D87B-4003-A190-CDBE4E77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Pearson correlation coefficient between “COVID-19 Deaths” and “Total US Deaths”</a:t>
            </a:r>
          </a:p>
          <a:p>
            <a:r>
              <a:rPr lang="en-US" dirty="0"/>
              <a:t>Age Groups </a:t>
            </a:r>
          </a:p>
          <a:p>
            <a:pPr lvl="1"/>
            <a:r>
              <a:rPr lang="en-US" dirty="0"/>
              <a:t>0-54 years:0.66</a:t>
            </a:r>
          </a:p>
          <a:p>
            <a:pPr lvl="1"/>
            <a:r>
              <a:rPr lang="en-US" dirty="0"/>
              <a:t>55-64 years: 0.64</a:t>
            </a:r>
          </a:p>
          <a:p>
            <a:pPr lvl="1"/>
            <a:r>
              <a:rPr lang="en-US" dirty="0"/>
              <a:t>65 years and older: 0.66</a:t>
            </a:r>
          </a:p>
          <a:p>
            <a:pPr marL="274320" lvl="1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Pearson correlation coefficient between "Pneumonia_and_COVID-19_Deaths" and "Total Deaths”</a:t>
            </a:r>
          </a:p>
          <a:p>
            <a:r>
              <a:rPr lang="en-US" dirty="0"/>
              <a:t>Age Groups</a:t>
            </a:r>
          </a:p>
          <a:p>
            <a:pPr lvl="1"/>
            <a:r>
              <a:rPr lang="en-US" dirty="0"/>
              <a:t>0-54 years:0.99</a:t>
            </a:r>
          </a:p>
          <a:p>
            <a:pPr lvl="1"/>
            <a:r>
              <a:rPr lang="en-US" dirty="0"/>
              <a:t>55-64 years: 1.00</a:t>
            </a:r>
          </a:p>
          <a:p>
            <a:pPr lvl="1"/>
            <a:r>
              <a:rPr lang="en-US" dirty="0"/>
              <a:t>65 years and older: 1.00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1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C7FDC0E-46B2-4D1F-8AFD-DEE4EB94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88281-107F-42C7-86F0-D4A908DF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374E9EA-6677-4DBE-96C2-D43B954A4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CBC3A-201A-4BFD-B558-8D0E7EBF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FA61A-0142-4028-B2B0-5D9FD126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Scatter Plots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FC79F7-D414-41C5-AA94-8F7BE41BC7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374205" y="654220"/>
            <a:ext cx="4060729" cy="25785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BB150B-6B1F-419F-92A2-F7E269A8F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32" y="3336210"/>
            <a:ext cx="4192294" cy="2620183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6C7E1D-BAAA-4DF8-BE55-7EE7294608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90" y="1837418"/>
            <a:ext cx="7023935" cy="4118975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82D111B-7866-426B-A326-13305A8A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720103-E559-418A-824B-BEAB9F98D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3390309-8DDB-49A0-A186-0164FFDCA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79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7FDC0E-46B2-4D1F-8AFD-DEE4EB94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F88281-107F-42C7-86F0-D4A908DF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374E9EA-6677-4DBE-96C2-D43B954A4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E0CBC3A-201A-4BFD-B558-8D0E7EBF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F105F-F555-4A31-9951-D716EB25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Scatter Plots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02ABCE8F-6532-4396-ABFC-F528148B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" y="3632548"/>
            <a:ext cx="4416486" cy="2340736"/>
          </a:xfrm>
          <a:prstGeom prst="rect">
            <a:avLst/>
          </a:prstGeom>
        </p:spPr>
      </p:pic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7EDBFC-90D3-4023-9D77-3F3E32480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3" y="2319816"/>
            <a:ext cx="6729412" cy="365346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82D111B-7866-426B-A326-13305A8A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720103-E559-418A-824B-BEAB9F98D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90309-8DDB-49A0-A186-0164FFDCA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5037348-74EE-436D-B41B-1E8FD0C18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3811" y="484632"/>
            <a:ext cx="4636259" cy="25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9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53EB867-02A0-4F33-BAD2-5AD3C9891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C1BC2C-52FF-4777-8BD1-4EDB1F742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11487F-7D0C-423B-BDF9-FD7EE21D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70C9C1-4C26-457E-A529-B8091CAC1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15F8B-12F8-4106-BFBC-882A9BB9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Descriptive Stats for COVID-19 Deaths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F0A83A-16AB-4EC1-882B-297A0F685D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l="21353" t="25811" r="50963" b="41269"/>
          <a:stretch/>
        </p:blipFill>
        <p:spPr>
          <a:xfrm>
            <a:off x="58566" y="484632"/>
            <a:ext cx="4593998" cy="3072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99FE2EA-9E5E-4C8E-A341-C1D5842A2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74EC8-68EF-4705-928A-14A203F25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8E3E59-4600-4A0E-AFE3-8B8CC1D2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12F7BE58-9023-4AAA-8E44-73B67AFFD8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l="21566" t="37002" r="54286" b="15385"/>
          <a:stretch/>
        </p:blipFill>
        <p:spPr>
          <a:xfrm>
            <a:off x="4872625" y="2093975"/>
            <a:ext cx="6363221" cy="45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2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C7FDC0E-46B2-4D1F-8AFD-DEE4EB94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F88281-107F-42C7-86F0-D4A908DF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74E9EA-6677-4DBE-96C2-D43B954A4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E0CBC3A-201A-4BFD-B558-8D0E7EBF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15F8B-12F8-4106-BFBC-882A9BB9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96" y="150393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Descriptive Stats for COVID-19 and Pneumonia Deaths </a:t>
            </a:r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5F9E68-6457-467D-8E6E-44E836389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03" t="39825" r="44170" b="16693"/>
          <a:stretch/>
        </p:blipFill>
        <p:spPr>
          <a:xfrm>
            <a:off x="87682" y="445194"/>
            <a:ext cx="4515677" cy="32844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2D111B-7866-426B-A326-13305A8A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E720103-E559-418A-824B-BEAB9F98D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390309-8DDB-49A0-A186-0164FFDCA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9" name="Content Placeholder 8">
            <a:extLst>
              <a:ext uri="{FF2B5EF4-FFF2-40B4-BE49-F238E27FC236}">
                <a16:creationId xmlns:a16="http://schemas.microsoft.com/office/drawing/2014/main" id="{2E5BBC34-BC04-49AD-9472-1EACDEC6E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22001" t="29884" r="34776" b="16693"/>
          <a:stretch/>
        </p:blipFill>
        <p:spPr>
          <a:xfrm>
            <a:off x="4991009" y="1442633"/>
            <a:ext cx="6867916" cy="46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8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95D3-D884-4B79-8EEE-07EAF24B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122129"/>
            <a:ext cx="3200400" cy="8549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Box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9E205-5F1D-4CC9-8502-AAC621818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608" t="25740" r="24589" b="18854"/>
          <a:stretch/>
        </p:blipFill>
        <p:spPr>
          <a:xfrm>
            <a:off x="0" y="0"/>
            <a:ext cx="8304756" cy="68580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BF6F962-2668-47B2-976F-8BB69705D40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2438" y="1583826"/>
            <a:ext cx="3602486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California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60.666667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472.000000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902.833333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Florida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28.363636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214.000000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598.500000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Georgia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22.200000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166.500000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329.833333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Virginia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10.727273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110.000000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287.333333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Connecticut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12.333333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161.000000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595.666667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15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3D9CA-4F59-45E6-9ADD-37158FFCA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" t="18447" r="6619" b="47032"/>
          <a:stretch/>
        </p:blipFill>
        <p:spPr>
          <a:xfrm>
            <a:off x="2430050" y="18791"/>
            <a:ext cx="8793270" cy="6839209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887D6E2F-333F-41E1-939E-ACC04FF458FE}"/>
              </a:ext>
            </a:extLst>
          </p:cNvPr>
          <p:cNvSpPr/>
          <p:nvPr/>
        </p:nvSpPr>
        <p:spPr>
          <a:xfrm>
            <a:off x="0" y="212943"/>
            <a:ext cx="3068877" cy="189143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Potential for 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064ED-B575-4C16-BD19-DE32D3FC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1992"/>
            <a:ext cx="2430050" cy="24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9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F399-26D7-4B26-A73F-BC9BF92A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4"/>
            <a:ext cx="3200400" cy="775335"/>
          </a:xfrm>
        </p:spPr>
        <p:txBody>
          <a:bodyPr/>
          <a:lstStyle/>
          <a:p>
            <a:r>
              <a:rPr lang="en-US" dirty="0"/>
              <a:t>Data 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7614-A3D1-41D7-BA70-49A5F2FC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13" y="918972"/>
            <a:ext cx="6711696" cy="5020056"/>
          </a:xfrm>
        </p:spPr>
        <p:txBody>
          <a:bodyPr>
            <a:normAutofit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 States: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https://data.cdc.gov/NCHS/Provisional-COVID-19-Death-Counts-by-Sex-Age-and-S/9bhg-hcku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Connecticut: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https://data.ct.gov/Health-and-Human-Services/COVID-19-Cases-and-Deaths-by-Age-Group/ypz6-8qyf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California: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https://data.ca.gov/dataset/covid-19-cases/resource/339d1c4d-77ab-44a2-9b40-745e64e335f2</a:t>
            </a:r>
            <a:r>
              <a:rPr lang="en-U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Georgia: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https://dph.georgia.gov/covid-19-daily-status-report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Virginia: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https://www.vdh.virginia.gov/coronavirus/#COVID-19-resources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Florida: </a:t>
            </a:r>
            <a:r>
              <a:rPr lang="es-PR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https://heavy.com/news/2020/07/florida-covid-19-death-rate-by-age/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Covid-19 Data Sources: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https://www.wunderground.com/lite-content/en-US/coronavirus/sources</a:t>
            </a:r>
            <a:endParaRPr lang="en-US" sz="1800" u="sng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Map: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https://www.visualcapitalist.com/mapped-us-senior-population-covid-19/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F8420-7755-42C2-A072-F0DB783C0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694944"/>
            <a:ext cx="3200400" cy="5020056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THANK YOU!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b="1" dirty="0"/>
              <a:t>Questions?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AB944-FB0F-4890-84A0-6C19BABEE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1" y="2099420"/>
            <a:ext cx="4952999" cy="15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1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2781-5B13-4E6D-B6A1-5056375A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Research Questions to answer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B983-B647-4747-8A03-C69580470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H0: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Covid-19 mortality is not correlated to older age groups.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HA: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Covid-19 mortality is correlated to older age groups.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8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478EAD-5986-4996-A83C-5A68D512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A2A4F3-F2C4-40F2-9BE7-C007544914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545" t="45340" r="47405" b="27437"/>
          <a:stretch/>
        </p:blipFill>
        <p:spPr>
          <a:xfrm>
            <a:off x="1878904" y="1753643"/>
            <a:ext cx="9243248" cy="301038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55217C-FDD5-4738-8028-DE0DB8618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5" y="4974282"/>
            <a:ext cx="8112252" cy="10653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most time-consuming part of the project is finding reliable data and cleaning it up.</a:t>
            </a:r>
          </a:p>
          <a:p>
            <a:r>
              <a:rPr lang="en-US" dirty="0"/>
              <a:t>We used multi index pivot tables to group part of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1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53EB867-02A0-4F33-BAD2-5AD3C9891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C1BC2C-52FF-4777-8BD1-4EDB1F742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11487F-7D0C-423B-BDF9-FD7EE21D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70C9C1-4C26-457E-A529-B8091CAC1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DA6A6-D9F8-4CDD-BB68-0058706E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Pie Charts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9FE2EA-9E5E-4C8E-A341-C1D5842A2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74EC8-68EF-4705-928A-14A203F25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8E3E59-4600-4A0E-AFE3-8B8CC1D2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6437B48-EB5F-4D8D-B895-437CA0E52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201" y="1630612"/>
            <a:ext cx="7173667" cy="4427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B4D2E2-441D-4BF5-976A-9BF4CAA66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27" y="3920646"/>
            <a:ext cx="4536717" cy="2937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16FC74-B4B0-4A1E-91A3-AAC3C8CF1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90420"/>
            <a:ext cx="4644162" cy="29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6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B867-02A0-4F33-BAD2-5AD3C9891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C1BC2C-52FF-4777-8BD1-4EDB1F742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11487F-7D0C-423B-BDF9-FD7EE21D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C70C9C1-4C26-457E-A529-B8091CAC1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C60DA-9497-46C3-81CC-2C52C407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Pie Charts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9FE2EA-9E5E-4C8E-A341-C1D5842A2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6974EC8-68EF-4705-928A-14A203F25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8E3E59-4600-4A0E-AFE3-8B8CC1D2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BF9BF9-3A37-43C0-B271-5073F52724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4814349" y="1674288"/>
            <a:ext cx="7135481" cy="4525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373D5-C7BF-4853-9322-E9005E2A5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0208"/>
            <a:ext cx="4664563" cy="29561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49B6CE-37FE-494C-8617-27801E9B4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683246"/>
            <a:ext cx="4572179" cy="29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8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851776-800B-4593-A764-6EDA56BD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90" y="616916"/>
            <a:ext cx="7519793" cy="562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9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8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3DC31ACA-611D-4848-A550-04A0D8C3D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3" y="801792"/>
            <a:ext cx="1055142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61DE-D233-4A42-A134-15DB21FE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en-US" dirty="0"/>
              <a:t>Overall US Report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EB974DC-C7E6-46CB-AD88-65A339731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472" y="3789551"/>
            <a:ext cx="12171056" cy="23900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C746A-DFA1-4661-85FB-5EB45EC3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214"/>
            <a:ext cx="12160584" cy="2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36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498</Words>
  <Application>Microsoft Office PowerPoint</Application>
  <PresentationFormat>Widescreen</PresentationFormat>
  <Paragraphs>101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 New</vt:lpstr>
      <vt:lpstr>Georgia</vt:lpstr>
      <vt:lpstr>Rockwell Extra Bold</vt:lpstr>
      <vt:lpstr>Trebuchet MS</vt:lpstr>
      <vt:lpstr>Wingdings</vt:lpstr>
      <vt:lpstr>Wood Type</vt:lpstr>
      <vt:lpstr>Project 1: Covid-19 Mortality and Age Groups</vt:lpstr>
      <vt:lpstr>Project Description/Outline</vt:lpstr>
      <vt:lpstr>Research Questions to answer</vt:lpstr>
      <vt:lpstr>Data Clean Up</vt:lpstr>
      <vt:lpstr>Pie Charts</vt:lpstr>
      <vt:lpstr>Pie Charts</vt:lpstr>
      <vt:lpstr>PowerPoint Presentation</vt:lpstr>
      <vt:lpstr>PowerPoint Presentation</vt:lpstr>
      <vt:lpstr>Overall US Report </vt:lpstr>
      <vt:lpstr>PowerPoint Presentation</vt:lpstr>
      <vt:lpstr>Summary Statistics per State</vt:lpstr>
      <vt:lpstr>Summary Statistics per State</vt:lpstr>
      <vt:lpstr>Summary Statistics per State</vt:lpstr>
      <vt:lpstr>PowerPoint Presentation</vt:lpstr>
      <vt:lpstr>Correlations per State</vt:lpstr>
      <vt:lpstr>Anova</vt:lpstr>
      <vt:lpstr>Chi-Square Test</vt:lpstr>
      <vt:lpstr>T-test</vt:lpstr>
      <vt:lpstr>PowerPoint Presentation</vt:lpstr>
      <vt:lpstr>Correlations per Age Group</vt:lpstr>
      <vt:lpstr>Scatter Plots</vt:lpstr>
      <vt:lpstr>Scatter Plots</vt:lpstr>
      <vt:lpstr>Descriptive Stats for COVID-19 Deaths </vt:lpstr>
      <vt:lpstr>Descriptive Stats for COVID-19 and Pneumonia Deaths </vt:lpstr>
      <vt:lpstr>Box Plot</vt:lpstr>
      <vt:lpstr>PowerPoint Presentation</vt:lpstr>
      <vt:lpstr>Data sets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Covid-19 Mortality and Age Groups</dc:title>
  <dc:creator>sandra martinez</dc:creator>
  <cp:lastModifiedBy>sandra martinez</cp:lastModifiedBy>
  <cp:revision>3</cp:revision>
  <dcterms:created xsi:type="dcterms:W3CDTF">2020-07-24T00:19:12Z</dcterms:created>
  <dcterms:modified xsi:type="dcterms:W3CDTF">2020-07-24T01:07:50Z</dcterms:modified>
</cp:coreProperties>
</file>